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0" r:id="rId5"/>
    <p:sldId id="259" r:id="rId6"/>
    <p:sldId id="260" r:id="rId7"/>
    <p:sldId id="261" r:id="rId8"/>
    <p:sldId id="262" r:id="rId9"/>
    <p:sldId id="263" r:id="rId10"/>
    <p:sldId id="264" r:id="rId11"/>
    <p:sldId id="265" r:id="rId12"/>
    <p:sldId id="266" r:id="rId13"/>
    <p:sldId id="267" r:id="rId14"/>
    <p:sldId id="268" r:id="rId15"/>
    <p:sldId id="269"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61" d="100"/>
          <a:sy n="161" d="100"/>
        </p:scale>
        <p:origin x="15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DEED0-F235-4D7D-A73A-EE6514FFDF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25AC1D2-20C1-478C-95BB-2009BB3525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1296F35-4B6B-407E-8D9C-9F4211E51101}"/>
              </a:ext>
            </a:extLst>
          </p:cNvPr>
          <p:cNvSpPr>
            <a:spLocks noGrp="1"/>
          </p:cNvSpPr>
          <p:nvPr>
            <p:ph type="dt" sz="half" idx="10"/>
          </p:nvPr>
        </p:nvSpPr>
        <p:spPr/>
        <p:txBody>
          <a:bodyPr/>
          <a:lstStyle/>
          <a:p>
            <a:fld id="{36922DE3-38F1-422B-B23F-15B4348AF807}" type="datetimeFigureOut">
              <a:rPr lang="en-GB" smtClean="0"/>
              <a:t>25/04/2019</a:t>
            </a:fld>
            <a:endParaRPr lang="en-GB"/>
          </a:p>
        </p:txBody>
      </p:sp>
      <p:sp>
        <p:nvSpPr>
          <p:cNvPr id="5" name="Footer Placeholder 4">
            <a:extLst>
              <a:ext uri="{FF2B5EF4-FFF2-40B4-BE49-F238E27FC236}">
                <a16:creationId xmlns:a16="http://schemas.microsoft.com/office/drawing/2014/main" id="{CBAD51AF-AE49-4FA5-877E-0B08C031CA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56EF42A-98AD-49F1-AA9F-B3B3833257A4}"/>
              </a:ext>
            </a:extLst>
          </p:cNvPr>
          <p:cNvSpPr>
            <a:spLocks noGrp="1"/>
          </p:cNvSpPr>
          <p:nvPr>
            <p:ph type="sldNum" sz="quarter" idx="12"/>
          </p:nvPr>
        </p:nvSpPr>
        <p:spPr/>
        <p:txBody>
          <a:bodyPr/>
          <a:lstStyle/>
          <a:p>
            <a:fld id="{AFA16FBE-42E9-463E-8CD3-2DFF7E579B80}" type="slidenum">
              <a:rPr lang="en-GB" smtClean="0"/>
              <a:t>‹#›</a:t>
            </a:fld>
            <a:endParaRPr lang="en-GB"/>
          </a:p>
        </p:txBody>
      </p:sp>
    </p:spTree>
    <p:extLst>
      <p:ext uri="{BB962C8B-B14F-4D97-AF65-F5344CB8AC3E}">
        <p14:creationId xmlns:p14="http://schemas.microsoft.com/office/powerpoint/2010/main" val="1351955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F5DDD-A1B6-4DDA-9DD7-1D4C6C3284C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EEA2C68-F297-4E17-B713-C1756C74EF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7A851A3-7319-4512-A5A3-298CF597E7DE}"/>
              </a:ext>
            </a:extLst>
          </p:cNvPr>
          <p:cNvSpPr>
            <a:spLocks noGrp="1"/>
          </p:cNvSpPr>
          <p:nvPr>
            <p:ph type="dt" sz="half" idx="10"/>
          </p:nvPr>
        </p:nvSpPr>
        <p:spPr/>
        <p:txBody>
          <a:bodyPr/>
          <a:lstStyle/>
          <a:p>
            <a:fld id="{36922DE3-38F1-422B-B23F-15B4348AF807}" type="datetimeFigureOut">
              <a:rPr lang="en-GB" smtClean="0"/>
              <a:t>25/04/2019</a:t>
            </a:fld>
            <a:endParaRPr lang="en-GB"/>
          </a:p>
        </p:txBody>
      </p:sp>
      <p:sp>
        <p:nvSpPr>
          <p:cNvPr id="5" name="Footer Placeholder 4">
            <a:extLst>
              <a:ext uri="{FF2B5EF4-FFF2-40B4-BE49-F238E27FC236}">
                <a16:creationId xmlns:a16="http://schemas.microsoft.com/office/drawing/2014/main" id="{3245BAA4-A291-410C-9952-6C77AB13240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F7DFC4-E3BA-470C-8F06-FABC53AB7977}"/>
              </a:ext>
            </a:extLst>
          </p:cNvPr>
          <p:cNvSpPr>
            <a:spLocks noGrp="1"/>
          </p:cNvSpPr>
          <p:nvPr>
            <p:ph type="sldNum" sz="quarter" idx="12"/>
          </p:nvPr>
        </p:nvSpPr>
        <p:spPr/>
        <p:txBody>
          <a:bodyPr/>
          <a:lstStyle/>
          <a:p>
            <a:fld id="{AFA16FBE-42E9-463E-8CD3-2DFF7E579B80}" type="slidenum">
              <a:rPr lang="en-GB" smtClean="0"/>
              <a:t>‹#›</a:t>
            </a:fld>
            <a:endParaRPr lang="en-GB"/>
          </a:p>
        </p:txBody>
      </p:sp>
    </p:spTree>
    <p:extLst>
      <p:ext uri="{BB962C8B-B14F-4D97-AF65-F5344CB8AC3E}">
        <p14:creationId xmlns:p14="http://schemas.microsoft.com/office/powerpoint/2010/main" val="86860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1B6A45-B313-4805-9DD6-2955C310DE8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905CC31-FA29-4B6F-B040-3595BD39C2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1AA6EA6-1A35-4B11-9D6B-B093C141225F}"/>
              </a:ext>
            </a:extLst>
          </p:cNvPr>
          <p:cNvSpPr>
            <a:spLocks noGrp="1"/>
          </p:cNvSpPr>
          <p:nvPr>
            <p:ph type="dt" sz="half" idx="10"/>
          </p:nvPr>
        </p:nvSpPr>
        <p:spPr/>
        <p:txBody>
          <a:bodyPr/>
          <a:lstStyle/>
          <a:p>
            <a:fld id="{36922DE3-38F1-422B-B23F-15B4348AF807}" type="datetimeFigureOut">
              <a:rPr lang="en-GB" smtClean="0"/>
              <a:t>25/04/2019</a:t>
            </a:fld>
            <a:endParaRPr lang="en-GB"/>
          </a:p>
        </p:txBody>
      </p:sp>
      <p:sp>
        <p:nvSpPr>
          <p:cNvPr id="5" name="Footer Placeholder 4">
            <a:extLst>
              <a:ext uri="{FF2B5EF4-FFF2-40B4-BE49-F238E27FC236}">
                <a16:creationId xmlns:a16="http://schemas.microsoft.com/office/drawing/2014/main" id="{5395828C-AFD6-472A-B793-579E31ECF84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AD7E33D-8C5A-4D3B-A865-34D0E5DCD133}"/>
              </a:ext>
            </a:extLst>
          </p:cNvPr>
          <p:cNvSpPr>
            <a:spLocks noGrp="1"/>
          </p:cNvSpPr>
          <p:nvPr>
            <p:ph type="sldNum" sz="quarter" idx="12"/>
          </p:nvPr>
        </p:nvSpPr>
        <p:spPr/>
        <p:txBody>
          <a:bodyPr/>
          <a:lstStyle/>
          <a:p>
            <a:fld id="{AFA16FBE-42E9-463E-8CD3-2DFF7E579B80}" type="slidenum">
              <a:rPr lang="en-GB" smtClean="0"/>
              <a:t>‹#›</a:t>
            </a:fld>
            <a:endParaRPr lang="en-GB"/>
          </a:p>
        </p:txBody>
      </p:sp>
    </p:spTree>
    <p:extLst>
      <p:ext uri="{BB962C8B-B14F-4D97-AF65-F5344CB8AC3E}">
        <p14:creationId xmlns:p14="http://schemas.microsoft.com/office/powerpoint/2010/main" val="1534537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62BF0-81BA-43F2-A414-80ADC2BB95B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490A1F1-BD05-487F-A85E-93C36E2BC8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1B7A9AF-1D07-48DE-B9B1-4A5732007266}"/>
              </a:ext>
            </a:extLst>
          </p:cNvPr>
          <p:cNvSpPr>
            <a:spLocks noGrp="1"/>
          </p:cNvSpPr>
          <p:nvPr>
            <p:ph type="dt" sz="half" idx="10"/>
          </p:nvPr>
        </p:nvSpPr>
        <p:spPr/>
        <p:txBody>
          <a:bodyPr/>
          <a:lstStyle/>
          <a:p>
            <a:fld id="{36922DE3-38F1-422B-B23F-15B4348AF807}" type="datetimeFigureOut">
              <a:rPr lang="en-GB" smtClean="0"/>
              <a:t>25/04/2019</a:t>
            </a:fld>
            <a:endParaRPr lang="en-GB"/>
          </a:p>
        </p:txBody>
      </p:sp>
      <p:sp>
        <p:nvSpPr>
          <p:cNvPr id="5" name="Footer Placeholder 4">
            <a:extLst>
              <a:ext uri="{FF2B5EF4-FFF2-40B4-BE49-F238E27FC236}">
                <a16:creationId xmlns:a16="http://schemas.microsoft.com/office/drawing/2014/main" id="{2086F20A-4369-49BB-9A84-38922D765C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BEBF221-9E44-4CDC-B99C-661014708A36}"/>
              </a:ext>
            </a:extLst>
          </p:cNvPr>
          <p:cNvSpPr>
            <a:spLocks noGrp="1"/>
          </p:cNvSpPr>
          <p:nvPr>
            <p:ph type="sldNum" sz="quarter" idx="12"/>
          </p:nvPr>
        </p:nvSpPr>
        <p:spPr/>
        <p:txBody>
          <a:bodyPr/>
          <a:lstStyle/>
          <a:p>
            <a:fld id="{AFA16FBE-42E9-463E-8CD3-2DFF7E579B80}" type="slidenum">
              <a:rPr lang="en-GB" smtClean="0"/>
              <a:t>‹#›</a:t>
            </a:fld>
            <a:endParaRPr lang="en-GB"/>
          </a:p>
        </p:txBody>
      </p:sp>
    </p:spTree>
    <p:extLst>
      <p:ext uri="{BB962C8B-B14F-4D97-AF65-F5344CB8AC3E}">
        <p14:creationId xmlns:p14="http://schemas.microsoft.com/office/powerpoint/2010/main" val="3015698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66388-4ACC-4EC2-97F7-7342C1A879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A8C912F-7A97-4547-91B7-F29B374BF3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64B1B1-9D24-465C-A004-B98EDB979C2B}"/>
              </a:ext>
            </a:extLst>
          </p:cNvPr>
          <p:cNvSpPr>
            <a:spLocks noGrp="1"/>
          </p:cNvSpPr>
          <p:nvPr>
            <p:ph type="dt" sz="half" idx="10"/>
          </p:nvPr>
        </p:nvSpPr>
        <p:spPr/>
        <p:txBody>
          <a:bodyPr/>
          <a:lstStyle/>
          <a:p>
            <a:fld id="{36922DE3-38F1-422B-B23F-15B4348AF807}" type="datetimeFigureOut">
              <a:rPr lang="en-GB" smtClean="0"/>
              <a:t>25/04/2019</a:t>
            </a:fld>
            <a:endParaRPr lang="en-GB"/>
          </a:p>
        </p:txBody>
      </p:sp>
      <p:sp>
        <p:nvSpPr>
          <p:cNvPr id="5" name="Footer Placeholder 4">
            <a:extLst>
              <a:ext uri="{FF2B5EF4-FFF2-40B4-BE49-F238E27FC236}">
                <a16:creationId xmlns:a16="http://schemas.microsoft.com/office/drawing/2014/main" id="{27D2635B-6534-40A8-8ABA-9BAEDB0895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65F406-8901-4F40-AAD2-8BA7FFE2FDC3}"/>
              </a:ext>
            </a:extLst>
          </p:cNvPr>
          <p:cNvSpPr>
            <a:spLocks noGrp="1"/>
          </p:cNvSpPr>
          <p:nvPr>
            <p:ph type="sldNum" sz="quarter" idx="12"/>
          </p:nvPr>
        </p:nvSpPr>
        <p:spPr/>
        <p:txBody>
          <a:bodyPr/>
          <a:lstStyle/>
          <a:p>
            <a:fld id="{AFA16FBE-42E9-463E-8CD3-2DFF7E579B80}" type="slidenum">
              <a:rPr lang="en-GB" smtClean="0"/>
              <a:t>‹#›</a:t>
            </a:fld>
            <a:endParaRPr lang="en-GB"/>
          </a:p>
        </p:txBody>
      </p:sp>
    </p:spTree>
    <p:extLst>
      <p:ext uri="{BB962C8B-B14F-4D97-AF65-F5344CB8AC3E}">
        <p14:creationId xmlns:p14="http://schemas.microsoft.com/office/powerpoint/2010/main" val="3679993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CA02-E71D-48D8-8F6D-2BC7A2119D4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A786E6F-DE3B-441B-9AE1-2B3758D816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DBD6CAD-5B62-459E-876C-C4370293BE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0D71E16-CF27-4609-AC69-BBF2636FA01C}"/>
              </a:ext>
            </a:extLst>
          </p:cNvPr>
          <p:cNvSpPr>
            <a:spLocks noGrp="1"/>
          </p:cNvSpPr>
          <p:nvPr>
            <p:ph type="dt" sz="half" idx="10"/>
          </p:nvPr>
        </p:nvSpPr>
        <p:spPr/>
        <p:txBody>
          <a:bodyPr/>
          <a:lstStyle/>
          <a:p>
            <a:fld id="{36922DE3-38F1-422B-B23F-15B4348AF807}" type="datetimeFigureOut">
              <a:rPr lang="en-GB" smtClean="0"/>
              <a:t>25/04/2019</a:t>
            </a:fld>
            <a:endParaRPr lang="en-GB"/>
          </a:p>
        </p:txBody>
      </p:sp>
      <p:sp>
        <p:nvSpPr>
          <p:cNvPr id="6" name="Footer Placeholder 5">
            <a:extLst>
              <a:ext uri="{FF2B5EF4-FFF2-40B4-BE49-F238E27FC236}">
                <a16:creationId xmlns:a16="http://schemas.microsoft.com/office/drawing/2014/main" id="{EE3649F2-BC86-4959-882E-E7CB0CC23F0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069A86-91AC-43D9-8A24-337C0DF234B8}"/>
              </a:ext>
            </a:extLst>
          </p:cNvPr>
          <p:cNvSpPr>
            <a:spLocks noGrp="1"/>
          </p:cNvSpPr>
          <p:nvPr>
            <p:ph type="sldNum" sz="quarter" idx="12"/>
          </p:nvPr>
        </p:nvSpPr>
        <p:spPr/>
        <p:txBody>
          <a:bodyPr/>
          <a:lstStyle/>
          <a:p>
            <a:fld id="{AFA16FBE-42E9-463E-8CD3-2DFF7E579B80}" type="slidenum">
              <a:rPr lang="en-GB" smtClean="0"/>
              <a:t>‹#›</a:t>
            </a:fld>
            <a:endParaRPr lang="en-GB"/>
          </a:p>
        </p:txBody>
      </p:sp>
    </p:spTree>
    <p:extLst>
      <p:ext uri="{BB962C8B-B14F-4D97-AF65-F5344CB8AC3E}">
        <p14:creationId xmlns:p14="http://schemas.microsoft.com/office/powerpoint/2010/main" val="1737625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3F0E0-2E79-4BF8-B25C-D032D845CE9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D2D9AF5-DD96-4545-847F-0F7C3BB3BA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F93B37-28E1-4DD2-874E-45FCC6A7D0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C651AEC-3DFF-4957-BDA7-AE10440831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B39D0E-5361-4BD8-BB8E-8EB148D12D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ABCAF5B-36E0-4489-9549-8EF0827DF1B0}"/>
              </a:ext>
            </a:extLst>
          </p:cNvPr>
          <p:cNvSpPr>
            <a:spLocks noGrp="1"/>
          </p:cNvSpPr>
          <p:nvPr>
            <p:ph type="dt" sz="half" idx="10"/>
          </p:nvPr>
        </p:nvSpPr>
        <p:spPr/>
        <p:txBody>
          <a:bodyPr/>
          <a:lstStyle/>
          <a:p>
            <a:fld id="{36922DE3-38F1-422B-B23F-15B4348AF807}" type="datetimeFigureOut">
              <a:rPr lang="en-GB" smtClean="0"/>
              <a:t>25/04/2019</a:t>
            </a:fld>
            <a:endParaRPr lang="en-GB"/>
          </a:p>
        </p:txBody>
      </p:sp>
      <p:sp>
        <p:nvSpPr>
          <p:cNvPr id="8" name="Footer Placeholder 7">
            <a:extLst>
              <a:ext uri="{FF2B5EF4-FFF2-40B4-BE49-F238E27FC236}">
                <a16:creationId xmlns:a16="http://schemas.microsoft.com/office/drawing/2014/main" id="{1EBF1B9C-7E55-4E1B-9736-5182959886D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883CF2B-BA24-4120-A635-9F8A9E4FE49B}"/>
              </a:ext>
            </a:extLst>
          </p:cNvPr>
          <p:cNvSpPr>
            <a:spLocks noGrp="1"/>
          </p:cNvSpPr>
          <p:nvPr>
            <p:ph type="sldNum" sz="quarter" idx="12"/>
          </p:nvPr>
        </p:nvSpPr>
        <p:spPr/>
        <p:txBody>
          <a:bodyPr/>
          <a:lstStyle/>
          <a:p>
            <a:fld id="{AFA16FBE-42E9-463E-8CD3-2DFF7E579B80}" type="slidenum">
              <a:rPr lang="en-GB" smtClean="0"/>
              <a:t>‹#›</a:t>
            </a:fld>
            <a:endParaRPr lang="en-GB"/>
          </a:p>
        </p:txBody>
      </p:sp>
    </p:spTree>
    <p:extLst>
      <p:ext uri="{BB962C8B-B14F-4D97-AF65-F5344CB8AC3E}">
        <p14:creationId xmlns:p14="http://schemas.microsoft.com/office/powerpoint/2010/main" val="455630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7C5C4-E555-4955-B2C2-58283833E38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816BA84-22E2-4E99-B353-4A3746CA6FD6}"/>
              </a:ext>
            </a:extLst>
          </p:cNvPr>
          <p:cNvSpPr>
            <a:spLocks noGrp="1"/>
          </p:cNvSpPr>
          <p:nvPr>
            <p:ph type="dt" sz="half" idx="10"/>
          </p:nvPr>
        </p:nvSpPr>
        <p:spPr/>
        <p:txBody>
          <a:bodyPr/>
          <a:lstStyle/>
          <a:p>
            <a:fld id="{36922DE3-38F1-422B-B23F-15B4348AF807}" type="datetimeFigureOut">
              <a:rPr lang="en-GB" smtClean="0"/>
              <a:t>25/04/2019</a:t>
            </a:fld>
            <a:endParaRPr lang="en-GB"/>
          </a:p>
        </p:txBody>
      </p:sp>
      <p:sp>
        <p:nvSpPr>
          <p:cNvPr id="4" name="Footer Placeholder 3">
            <a:extLst>
              <a:ext uri="{FF2B5EF4-FFF2-40B4-BE49-F238E27FC236}">
                <a16:creationId xmlns:a16="http://schemas.microsoft.com/office/drawing/2014/main" id="{B24EC131-D1B1-4381-8F6F-D25D6D85DFE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CC2DC52-18CB-4BC6-917A-EA4E4AA74DC4}"/>
              </a:ext>
            </a:extLst>
          </p:cNvPr>
          <p:cNvSpPr>
            <a:spLocks noGrp="1"/>
          </p:cNvSpPr>
          <p:nvPr>
            <p:ph type="sldNum" sz="quarter" idx="12"/>
          </p:nvPr>
        </p:nvSpPr>
        <p:spPr/>
        <p:txBody>
          <a:bodyPr/>
          <a:lstStyle/>
          <a:p>
            <a:fld id="{AFA16FBE-42E9-463E-8CD3-2DFF7E579B80}" type="slidenum">
              <a:rPr lang="en-GB" smtClean="0"/>
              <a:t>‹#›</a:t>
            </a:fld>
            <a:endParaRPr lang="en-GB"/>
          </a:p>
        </p:txBody>
      </p:sp>
    </p:spTree>
    <p:extLst>
      <p:ext uri="{BB962C8B-B14F-4D97-AF65-F5344CB8AC3E}">
        <p14:creationId xmlns:p14="http://schemas.microsoft.com/office/powerpoint/2010/main" val="4211384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E90372-D952-4278-B297-868C55D7597C}"/>
              </a:ext>
            </a:extLst>
          </p:cNvPr>
          <p:cNvSpPr>
            <a:spLocks noGrp="1"/>
          </p:cNvSpPr>
          <p:nvPr>
            <p:ph type="dt" sz="half" idx="10"/>
          </p:nvPr>
        </p:nvSpPr>
        <p:spPr/>
        <p:txBody>
          <a:bodyPr/>
          <a:lstStyle/>
          <a:p>
            <a:fld id="{36922DE3-38F1-422B-B23F-15B4348AF807}" type="datetimeFigureOut">
              <a:rPr lang="en-GB" smtClean="0"/>
              <a:t>25/04/2019</a:t>
            </a:fld>
            <a:endParaRPr lang="en-GB"/>
          </a:p>
        </p:txBody>
      </p:sp>
      <p:sp>
        <p:nvSpPr>
          <p:cNvPr id="3" name="Footer Placeholder 2">
            <a:extLst>
              <a:ext uri="{FF2B5EF4-FFF2-40B4-BE49-F238E27FC236}">
                <a16:creationId xmlns:a16="http://schemas.microsoft.com/office/drawing/2014/main" id="{40831E4B-DD6A-49FA-8CDE-FE5AD7CFDC6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7A62E13-C34C-43BB-B15A-50127B9DEF87}"/>
              </a:ext>
            </a:extLst>
          </p:cNvPr>
          <p:cNvSpPr>
            <a:spLocks noGrp="1"/>
          </p:cNvSpPr>
          <p:nvPr>
            <p:ph type="sldNum" sz="quarter" idx="12"/>
          </p:nvPr>
        </p:nvSpPr>
        <p:spPr/>
        <p:txBody>
          <a:bodyPr/>
          <a:lstStyle/>
          <a:p>
            <a:fld id="{AFA16FBE-42E9-463E-8CD3-2DFF7E579B80}" type="slidenum">
              <a:rPr lang="en-GB" smtClean="0"/>
              <a:t>‹#›</a:t>
            </a:fld>
            <a:endParaRPr lang="en-GB"/>
          </a:p>
        </p:txBody>
      </p:sp>
    </p:spTree>
    <p:extLst>
      <p:ext uri="{BB962C8B-B14F-4D97-AF65-F5344CB8AC3E}">
        <p14:creationId xmlns:p14="http://schemas.microsoft.com/office/powerpoint/2010/main" val="2684893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82845-8717-47E1-BFBA-7A6341B394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73BF88A-2915-4CB2-A834-8FA720FD10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A7F50FC-4E25-425B-AFD3-5994F7571B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CE52D0-E131-40D4-86B2-A3B5C5F0DBB4}"/>
              </a:ext>
            </a:extLst>
          </p:cNvPr>
          <p:cNvSpPr>
            <a:spLocks noGrp="1"/>
          </p:cNvSpPr>
          <p:nvPr>
            <p:ph type="dt" sz="half" idx="10"/>
          </p:nvPr>
        </p:nvSpPr>
        <p:spPr/>
        <p:txBody>
          <a:bodyPr/>
          <a:lstStyle/>
          <a:p>
            <a:fld id="{36922DE3-38F1-422B-B23F-15B4348AF807}" type="datetimeFigureOut">
              <a:rPr lang="en-GB" smtClean="0"/>
              <a:t>25/04/2019</a:t>
            </a:fld>
            <a:endParaRPr lang="en-GB"/>
          </a:p>
        </p:txBody>
      </p:sp>
      <p:sp>
        <p:nvSpPr>
          <p:cNvPr id="6" name="Footer Placeholder 5">
            <a:extLst>
              <a:ext uri="{FF2B5EF4-FFF2-40B4-BE49-F238E27FC236}">
                <a16:creationId xmlns:a16="http://schemas.microsoft.com/office/drawing/2014/main" id="{BF3882AB-DA66-459C-A00E-99F97512884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1157ACC-709A-424D-8C1F-6F247771A455}"/>
              </a:ext>
            </a:extLst>
          </p:cNvPr>
          <p:cNvSpPr>
            <a:spLocks noGrp="1"/>
          </p:cNvSpPr>
          <p:nvPr>
            <p:ph type="sldNum" sz="quarter" idx="12"/>
          </p:nvPr>
        </p:nvSpPr>
        <p:spPr/>
        <p:txBody>
          <a:bodyPr/>
          <a:lstStyle/>
          <a:p>
            <a:fld id="{AFA16FBE-42E9-463E-8CD3-2DFF7E579B80}" type="slidenum">
              <a:rPr lang="en-GB" smtClean="0"/>
              <a:t>‹#›</a:t>
            </a:fld>
            <a:endParaRPr lang="en-GB"/>
          </a:p>
        </p:txBody>
      </p:sp>
    </p:spTree>
    <p:extLst>
      <p:ext uri="{BB962C8B-B14F-4D97-AF65-F5344CB8AC3E}">
        <p14:creationId xmlns:p14="http://schemas.microsoft.com/office/powerpoint/2010/main" val="3371280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BA764-5831-49F2-9BFD-ABD97CEDD6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2B48D40-54B1-4278-9F76-43632CD7CF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729FA9B-1293-4574-B98C-20F275440B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7AA8B4-025D-45FF-84AB-BDEE83A1D6F8}"/>
              </a:ext>
            </a:extLst>
          </p:cNvPr>
          <p:cNvSpPr>
            <a:spLocks noGrp="1"/>
          </p:cNvSpPr>
          <p:nvPr>
            <p:ph type="dt" sz="half" idx="10"/>
          </p:nvPr>
        </p:nvSpPr>
        <p:spPr/>
        <p:txBody>
          <a:bodyPr/>
          <a:lstStyle/>
          <a:p>
            <a:fld id="{36922DE3-38F1-422B-B23F-15B4348AF807}" type="datetimeFigureOut">
              <a:rPr lang="en-GB" smtClean="0"/>
              <a:t>25/04/2019</a:t>
            </a:fld>
            <a:endParaRPr lang="en-GB"/>
          </a:p>
        </p:txBody>
      </p:sp>
      <p:sp>
        <p:nvSpPr>
          <p:cNvPr id="6" name="Footer Placeholder 5">
            <a:extLst>
              <a:ext uri="{FF2B5EF4-FFF2-40B4-BE49-F238E27FC236}">
                <a16:creationId xmlns:a16="http://schemas.microsoft.com/office/drawing/2014/main" id="{68C983DC-4986-4919-8C00-DE98CE8DFF8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C01E693-2845-4D9B-939B-09C8061B871A}"/>
              </a:ext>
            </a:extLst>
          </p:cNvPr>
          <p:cNvSpPr>
            <a:spLocks noGrp="1"/>
          </p:cNvSpPr>
          <p:nvPr>
            <p:ph type="sldNum" sz="quarter" idx="12"/>
          </p:nvPr>
        </p:nvSpPr>
        <p:spPr/>
        <p:txBody>
          <a:bodyPr/>
          <a:lstStyle/>
          <a:p>
            <a:fld id="{AFA16FBE-42E9-463E-8CD3-2DFF7E579B80}" type="slidenum">
              <a:rPr lang="en-GB" smtClean="0"/>
              <a:t>‹#›</a:t>
            </a:fld>
            <a:endParaRPr lang="en-GB"/>
          </a:p>
        </p:txBody>
      </p:sp>
    </p:spTree>
    <p:extLst>
      <p:ext uri="{BB962C8B-B14F-4D97-AF65-F5344CB8AC3E}">
        <p14:creationId xmlns:p14="http://schemas.microsoft.com/office/powerpoint/2010/main" val="3434472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D0F676-6C55-4104-87DD-69FD72BAF7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7F69AB3-83C1-4028-86CD-073B896F9C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083BCDD-35DA-452A-8663-82A82191D1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922DE3-38F1-422B-B23F-15B4348AF807}" type="datetimeFigureOut">
              <a:rPr lang="en-GB" smtClean="0"/>
              <a:t>25/04/2019</a:t>
            </a:fld>
            <a:endParaRPr lang="en-GB"/>
          </a:p>
        </p:txBody>
      </p:sp>
      <p:sp>
        <p:nvSpPr>
          <p:cNvPr id="5" name="Footer Placeholder 4">
            <a:extLst>
              <a:ext uri="{FF2B5EF4-FFF2-40B4-BE49-F238E27FC236}">
                <a16:creationId xmlns:a16="http://schemas.microsoft.com/office/drawing/2014/main" id="{ED7F4321-CC16-4344-B635-590D628771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1ADD51C-8031-444B-B9AA-E814AA12EA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A16FBE-42E9-463E-8CD3-2DFF7E579B80}" type="slidenum">
              <a:rPr lang="en-GB" smtClean="0"/>
              <a:t>‹#›</a:t>
            </a:fld>
            <a:endParaRPr lang="en-GB"/>
          </a:p>
        </p:txBody>
      </p:sp>
    </p:spTree>
    <p:extLst>
      <p:ext uri="{BB962C8B-B14F-4D97-AF65-F5344CB8AC3E}">
        <p14:creationId xmlns:p14="http://schemas.microsoft.com/office/powerpoint/2010/main" val="3909737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784ED-DD8F-4D96-916B-B6E27FBF2FFD}"/>
              </a:ext>
            </a:extLst>
          </p:cNvPr>
          <p:cNvSpPr>
            <a:spLocks noGrp="1"/>
          </p:cNvSpPr>
          <p:nvPr>
            <p:ph type="ctrTitle"/>
          </p:nvPr>
        </p:nvSpPr>
        <p:spPr/>
        <p:txBody>
          <a:bodyPr/>
          <a:lstStyle/>
          <a:p>
            <a:r>
              <a:rPr lang="en-GB" dirty="0"/>
              <a:t>Staff Application</a:t>
            </a:r>
          </a:p>
        </p:txBody>
      </p:sp>
      <p:sp>
        <p:nvSpPr>
          <p:cNvPr id="3" name="Subtitle 2">
            <a:extLst>
              <a:ext uri="{FF2B5EF4-FFF2-40B4-BE49-F238E27FC236}">
                <a16:creationId xmlns:a16="http://schemas.microsoft.com/office/drawing/2014/main" id="{885583AD-BBA2-4E4B-9B08-A783186AF583}"/>
              </a:ext>
            </a:extLst>
          </p:cNvPr>
          <p:cNvSpPr>
            <a:spLocks noGrp="1"/>
          </p:cNvSpPr>
          <p:nvPr>
            <p:ph type="subTitle" idx="1"/>
          </p:nvPr>
        </p:nvSpPr>
        <p:spPr/>
        <p:txBody>
          <a:bodyPr/>
          <a:lstStyle/>
          <a:p>
            <a:r>
              <a:rPr lang="en-GB" dirty="0"/>
              <a:t>Developed By Joseph Kilbane</a:t>
            </a:r>
          </a:p>
        </p:txBody>
      </p:sp>
    </p:spTree>
    <p:extLst>
      <p:ext uri="{BB962C8B-B14F-4D97-AF65-F5344CB8AC3E}">
        <p14:creationId xmlns:p14="http://schemas.microsoft.com/office/powerpoint/2010/main" val="2877122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385C-3B22-4472-B432-47165E0EE7D6}"/>
              </a:ext>
            </a:extLst>
          </p:cNvPr>
          <p:cNvSpPr>
            <a:spLocks noGrp="1"/>
          </p:cNvSpPr>
          <p:nvPr>
            <p:ph type="title"/>
          </p:nvPr>
        </p:nvSpPr>
        <p:spPr/>
        <p:txBody>
          <a:bodyPr/>
          <a:lstStyle/>
          <a:p>
            <a:r>
              <a:rPr lang="en-GB" dirty="0"/>
              <a:t>Overview Page</a:t>
            </a:r>
          </a:p>
        </p:txBody>
      </p:sp>
      <p:sp>
        <p:nvSpPr>
          <p:cNvPr id="3" name="Content Placeholder 2">
            <a:extLst>
              <a:ext uri="{FF2B5EF4-FFF2-40B4-BE49-F238E27FC236}">
                <a16:creationId xmlns:a16="http://schemas.microsoft.com/office/drawing/2014/main" id="{CD1C55AE-C9EE-45CC-B349-0E0A10A4DBE4}"/>
              </a:ext>
            </a:extLst>
          </p:cNvPr>
          <p:cNvSpPr>
            <a:spLocks noGrp="1"/>
          </p:cNvSpPr>
          <p:nvPr>
            <p:ph idx="1"/>
          </p:nvPr>
        </p:nvSpPr>
        <p:spPr>
          <a:xfrm>
            <a:off x="7356764" y="1338736"/>
            <a:ext cx="3997036" cy="4351338"/>
          </a:xfrm>
        </p:spPr>
        <p:txBody>
          <a:bodyPr/>
          <a:lstStyle/>
          <a:p>
            <a:r>
              <a:rPr lang="en-GB" dirty="0"/>
              <a:t>During development, it was decided to have an overview page to allow the user to edit their profile. </a:t>
            </a:r>
          </a:p>
          <a:p>
            <a:r>
              <a:rPr lang="en-GB" dirty="0"/>
              <a:t>Two mini versions of the tables are shown for a ‘quick view’ of the shifts and journeys.</a:t>
            </a:r>
          </a:p>
        </p:txBody>
      </p:sp>
      <p:pic>
        <p:nvPicPr>
          <p:cNvPr id="4" name="Picture 3">
            <a:extLst>
              <a:ext uri="{FF2B5EF4-FFF2-40B4-BE49-F238E27FC236}">
                <a16:creationId xmlns:a16="http://schemas.microsoft.com/office/drawing/2014/main" id="{D98A6BB7-3691-4C4D-996A-2D47FB6772BD}"/>
              </a:ext>
            </a:extLst>
          </p:cNvPr>
          <p:cNvPicPr>
            <a:picLocks noChangeAspect="1"/>
          </p:cNvPicPr>
          <p:nvPr/>
        </p:nvPicPr>
        <p:blipFill>
          <a:blip r:embed="rId2"/>
          <a:stretch>
            <a:fillRect/>
          </a:stretch>
        </p:blipFill>
        <p:spPr>
          <a:xfrm>
            <a:off x="838200" y="1338736"/>
            <a:ext cx="6506655" cy="3764516"/>
          </a:xfrm>
          <a:prstGeom prst="rect">
            <a:avLst/>
          </a:prstGeom>
        </p:spPr>
      </p:pic>
    </p:spTree>
    <p:extLst>
      <p:ext uri="{BB962C8B-B14F-4D97-AF65-F5344CB8AC3E}">
        <p14:creationId xmlns:p14="http://schemas.microsoft.com/office/powerpoint/2010/main" val="1732315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017CD-33E5-484E-A4FD-A882491A57CA}"/>
              </a:ext>
            </a:extLst>
          </p:cNvPr>
          <p:cNvSpPr>
            <a:spLocks noGrp="1"/>
          </p:cNvSpPr>
          <p:nvPr>
            <p:ph type="title"/>
          </p:nvPr>
        </p:nvSpPr>
        <p:spPr/>
        <p:txBody>
          <a:bodyPr/>
          <a:lstStyle/>
          <a:p>
            <a:r>
              <a:rPr lang="en-GB" dirty="0"/>
              <a:t>Changing Password</a:t>
            </a:r>
          </a:p>
        </p:txBody>
      </p:sp>
      <p:sp>
        <p:nvSpPr>
          <p:cNvPr id="3" name="Content Placeholder 2">
            <a:extLst>
              <a:ext uri="{FF2B5EF4-FFF2-40B4-BE49-F238E27FC236}">
                <a16:creationId xmlns:a16="http://schemas.microsoft.com/office/drawing/2014/main" id="{3CF42D69-6145-4B78-AA1F-D7B67F1A5902}"/>
              </a:ext>
            </a:extLst>
          </p:cNvPr>
          <p:cNvSpPr>
            <a:spLocks noGrp="1"/>
          </p:cNvSpPr>
          <p:nvPr>
            <p:ph idx="1"/>
          </p:nvPr>
        </p:nvSpPr>
        <p:spPr>
          <a:xfrm>
            <a:off x="6810499" y="1825625"/>
            <a:ext cx="4827319" cy="4351338"/>
          </a:xfrm>
        </p:spPr>
        <p:txBody>
          <a:bodyPr/>
          <a:lstStyle/>
          <a:p>
            <a:r>
              <a:rPr lang="en-GB" dirty="0"/>
              <a:t>This page also allows the user to change their password, we felt as a team that this should be the only detail they should be able to change. </a:t>
            </a:r>
          </a:p>
          <a:p>
            <a:r>
              <a:rPr lang="en-GB" dirty="0"/>
              <a:t>You are given the shown dialog after clicking update password.</a:t>
            </a:r>
          </a:p>
        </p:txBody>
      </p:sp>
      <p:pic>
        <p:nvPicPr>
          <p:cNvPr id="4" name="Picture 3">
            <a:extLst>
              <a:ext uri="{FF2B5EF4-FFF2-40B4-BE49-F238E27FC236}">
                <a16:creationId xmlns:a16="http://schemas.microsoft.com/office/drawing/2014/main" id="{07EBF7AA-EB89-423D-8AE3-7809C0BEFD1A}"/>
              </a:ext>
            </a:extLst>
          </p:cNvPr>
          <p:cNvPicPr>
            <a:picLocks noChangeAspect="1"/>
          </p:cNvPicPr>
          <p:nvPr/>
        </p:nvPicPr>
        <p:blipFill rotWithShape="1">
          <a:blip r:embed="rId2"/>
          <a:srcRect l="43149" r="14091" b="22803"/>
          <a:stretch/>
        </p:blipFill>
        <p:spPr>
          <a:xfrm>
            <a:off x="838201" y="1690688"/>
            <a:ext cx="6037612" cy="3503602"/>
          </a:xfrm>
          <a:prstGeom prst="rect">
            <a:avLst/>
          </a:prstGeom>
        </p:spPr>
      </p:pic>
    </p:spTree>
    <p:extLst>
      <p:ext uri="{BB962C8B-B14F-4D97-AF65-F5344CB8AC3E}">
        <p14:creationId xmlns:p14="http://schemas.microsoft.com/office/powerpoint/2010/main" val="256132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8513-F18D-487E-AFBD-B7957C6BC415}"/>
              </a:ext>
            </a:extLst>
          </p:cNvPr>
          <p:cNvSpPr>
            <a:spLocks noGrp="1"/>
          </p:cNvSpPr>
          <p:nvPr>
            <p:ph type="title"/>
          </p:nvPr>
        </p:nvSpPr>
        <p:spPr/>
        <p:txBody>
          <a:bodyPr/>
          <a:lstStyle/>
          <a:p>
            <a:r>
              <a:rPr lang="en-GB" dirty="0"/>
              <a:t>Feature in progress- profile picture</a:t>
            </a:r>
          </a:p>
        </p:txBody>
      </p:sp>
      <p:sp>
        <p:nvSpPr>
          <p:cNvPr id="3" name="Content Placeholder 2">
            <a:extLst>
              <a:ext uri="{FF2B5EF4-FFF2-40B4-BE49-F238E27FC236}">
                <a16:creationId xmlns:a16="http://schemas.microsoft.com/office/drawing/2014/main" id="{8BF1DB0C-E4E3-4E34-9354-B7E141C69434}"/>
              </a:ext>
            </a:extLst>
          </p:cNvPr>
          <p:cNvSpPr>
            <a:spLocks noGrp="1"/>
          </p:cNvSpPr>
          <p:nvPr>
            <p:ph idx="1"/>
          </p:nvPr>
        </p:nvSpPr>
        <p:spPr>
          <a:xfrm>
            <a:off x="6673932" y="1825625"/>
            <a:ext cx="4679868" cy="4351338"/>
          </a:xfrm>
        </p:spPr>
        <p:txBody>
          <a:bodyPr>
            <a:normAutofit fontScale="92500"/>
          </a:bodyPr>
          <a:lstStyle/>
          <a:p>
            <a:r>
              <a:rPr lang="en-GB" dirty="0"/>
              <a:t>The ability to change your profile picture had to be changed due to development reasons, API issues.</a:t>
            </a:r>
          </a:p>
          <a:p>
            <a:r>
              <a:rPr lang="en-GB" dirty="0"/>
              <a:t>The program currently will only show your new profile picture but not save it.</a:t>
            </a:r>
          </a:p>
          <a:p>
            <a:r>
              <a:rPr lang="en-GB" dirty="0"/>
              <a:t> However there is commented code in the program to convert the image into a BASE64 string and then compress it.</a:t>
            </a:r>
          </a:p>
        </p:txBody>
      </p:sp>
      <p:pic>
        <p:nvPicPr>
          <p:cNvPr id="4" name="Picture 3">
            <a:extLst>
              <a:ext uri="{FF2B5EF4-FFF2-40B4-BE49-F238E27FC236}">
                <a16:creationId xmlns:a16="http://schemas.microsoft.com/office/drawing/2014/main" id="{AA4C4192-71C6-42D7-B169-3A4DBBFC7011}"/>
              </a:ext>
            </a:extLst>
          </p:cNvPr>
          <p:cNvPicPr>
            <a:picLocks noChangeAspect="1"/>
          </p:cNvPicPr>
          <p:nvPr/>
        </p:nvPicPr>
        <p:blipFill rotWithShape="1">
          <a:blip r:embed="rId2"/>
          <a:srcRect l="43052" r="13994" b="22803"/>
          <a:stretch/>
        </p:blipFill>
        <p:spPr>
          <a:xfrm>
            <a:off x="914400" y="1623950"/>
            <a:ext cx="5337958" cy="3083548"/>
          </a:xfrm>
          <a:prstGeom prst="rect">
            <a:avLst/>
          </a:prstGeom>
        </p:spPr>
      </p:pic>
    </p:spTree>
    <p:extLst>
      <p:ext uri="{BB962C8B-B14F-4D97-AF65-F5344CB8AC3E}">
        <p14:creationId xmlns:p14="http://schemas.microsoft.com/office/powerpoint/2010/main" val="1664801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D5BF5-A61B-4903-BA0E-F8D893DF59E8}"/>
              </a:ext>
            </a:extLst>
          </p:cNvPr>
          <p:cNvSpPr>
            <a:spLocks noGrp="1"/>
          </p:cNvSpPr>
          <p:nvPr>
            <p:ph type="title"/>
          </p:nvPr>
        </p:nvSpPr>
        <p:spPr/>
        <p:txBody>
          <a:bodyPr/>
          <a:lstStyle/>
          <a:p>
            <a:r>
              <a:rPr lang="en-GB" dirty="0"/>
              <a:t>Default Password Change</a:t>
            </a:r>
          </a:p>
        </p:txBody>
      </p:sp>
      <p:sp>
        <p:nvSpPr>
          <p:cNvPr id="3" name="Content Placeholder 2">
            <a:extLst>
              <a:ext uri="{FF2B5EF4-FFF2-40B4-BE49-F238E27FC236}">
                <a16:creationId xmlns:a16="http://schemas.microsoft.com/office/drawing/2014/main" id="{0FC3F058-A7C4-4DA3-A94E-4FBB91CAC5D0}"/>
              </a:ext>
            </a:extLst>
          </p:cNvPr>
          <p:cNvSpPr>
            <a:spLocks noGrp="1"/>
          </p:cNvSpPr>
          <p:nvPr>
            <p:ph idx="1"/>
          </p:nvPr>
        </p:nvSpPr>
        <p:spPr>
          <a:xfrm>
            <a:off x="6555180" y="1825625"/>
            <a:ext cx="5397334" cy="4351338"/>
          </a:xfrm>
        </p:spPr>
        <p:txBody>
          <a:bodyPr/>
          <a:lstStyle/>
          <a:p>
            <a:r>
              <a:rPr lang="en-GB" dirty="0"/>
              <a:t>When the admin creates a staff account, the account is given the default password of ‘password’.</a:t>
            </a:r>
          </a:p>
          <a:p>
            <a:r>
              <a:rPr lang="en-GB" dirty="0"/>
              <a:t> For security reasons we decided to have a prompt  to tell the user to change the password. </a:t>
            </a:r>
          </a:p>
          <a:p>
            <a:r>
              <a:rPr lang="en-GB" dirty="0"/>
              <a:t>This appears after logging in immediately.</a:t>
            </a:r>
          </a:p>
        </p:txBody>
      </p:sp>
      <p:pic>
        <p:nvPicPr>
          <p:cNvPr id="4" name="Picture 3">
            <a:extLst>
              <a:ext uri="{FF2B5EF4-FFF2-40B4-BE49-F238E27FC236}">
                <a16:creationId xmlns:a16="http://schemas.microsoft.com/office/drawing/2014/main" id="{EB34C931-36E8-404B-A233-9615EE4EBB4D}"/>
              </a:ext>
            </a:extLst>
          </p:cNvPr>
          <p:cNvPicPr>
            <a:picLocks noChangeAspect="1"/>
          </p:cNvPicPr>
          <p:nvPr/>
        </p:nvPicPr>
        <p:blipFill rotWithShape="1">
          <a:blip r:embed="rId2"/>
          <a:srcRect l="43003" r="14042" b="22955"/>
          <a:stretch/>
        </p:blipFill>
        <p:spPr>
          <a:xfrm>
            <a:off x="838200" y="1690688"/>
            <a:ext cx="5438899" cy="3135693"/>
          </a:xfrm>
          <a:prstGeom prst="rect">
            <a:avLst/>
          </a:prstGeom>
        </p:spPr>
      </p:pic>
    </p:spTree>
    <p:extLst>
      <p:ext uri="{BB962C8B-B14F-4D97-AF65-F5344CB8AC3E}">
        <p14:creationId xmlns:p14="http://schemas.microsoft.com/office/powerpoint/2010/main" val="1276016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AD93B-7143-484D-946A-702B37CC79DC}"/>
              </a:ext>
            </a:extLst>
          </p:cNvPr>
          <p:cNvSpPr>
            <a:spLocks noGrp="1"/>
          </p:cNvSpPr>
          <p:nvPr>
            <p:ph type="title"/>
          </p:nvPr>
        </p:nvSpPr>
        <p:spPr/>
        <p:txBody>
          <a:bodyPr/>
          <a:lstStyle/>
          <a:p>
            <a:r>
              <a:rPr lang="en-GB" dirty="0"/>
              <a:t>Technical Details</a:t>
            </a:r>
          </a:p>
        </p:txBody>
      </p:sp>
      <p:sp>
        <p:nvSpPr>
          <p:cNvPr id="3" name="Content Placeholder 2">
            <a:extLst>
              <a:ext uri="{FF2B5EF4-FFF2-40B4-BE49-F238E27FC236}">
                <a16:creationId xmlns:a16="http://schemas.microsoft.com/office/drawing/2014/main" id="{FED56605-2A2F-4BC9-B6A2-5C32F2554070}"/>
              </a:ext>
            </a:extLst>
          </p:cNvPr>
          <p:cNvSpPr>
            <a:spLocks noGrp="1"/>
          </p:cNvSpPr>
          <p:nvPr>
            <p:ph idx="1"/>
          </p:nvPr>
        </p:nvSpPr>
        <p:spPr>
          <a:xfrm>
            <a:off x="2567047" y="4629486"/>
            <a:ext cx="8697195" cy="2157262"/>
          </a:xfrm>
        </p:spPr>
        <p:txBody>
          <a:bodyPr>
            <a:normAutofit fontScale="70000" lnSpcReduction="20000"/>
          </a:bodyPr>
          <a:lstStyle/>
          <a:p>
            <a:r>
              <a:rPr lang="en-GB" dirty="0"/>
              <a:t>The application is developed with the MVC style.</a:t>
            </a:r>
          </a:p>
          <a:p>
            <a:r>
              <a:rPr lang="en-GB" dirty="0"/>
              <a:t> This means that the view, logic and data is broken into different areas and also allows the models to be used independently. </a:t>
            </a:r>
          </a:p>
          <a:p>
            <a:r>
              <a:rPr lang="en-GB" dirty="0"/>
              <a:t>This was an effective route, as it allowed the overview page to directly call the two table models instead of rerunning the same code in a separate model.</a:t>
            </a:r>
          </a:p>
          <a:p>
            <a:r>
              <a:rPr lang="en-GB" dirty="0"/>
              <a:t>Threading within the models constantly checks to see if there as been an update to the database, and pushes the update within seconds to all relevant tables.</a:t>
            </a:r>
          </a:p>
        </p:txBody>
      </p:sp>
      <p:pic>
        <p:nvPicPr>
          <p:cNvPr id="4" name="Picture 3">
            <a:extLst>
              <a:ext uri="{FF2B5EF4-FFF2-40B4-BE49-F238E27FC236}">
                <a16:creationId xmlns:a16="http://schemas.microsoft.com/office/drawing/2014/main" id="{01100A41-17A4-49FB-9B1B-13060200A848}"/>
              </a:ext>
            </a:extLst>
          </p:cNvPr>
          <p:cNvPicPr>
            <a:picLocks noChangeAspect="1"/>
          </p:cNvPicPr>
          <p:nvPr/>
        </p:nvPicPr>
        <p:blipFill rotWithShape="1">
          <a:blip r:embed="rId2"/>
          <a:srcRect l="42857" r="50373" b="48936"/>
          <a:stretch/>
        </p:blipFill>
        <p:spPr>
          <a:xfrm>
            <a:off x="927758" y="1377538"/>
            <a:ext cx="1549731" cy="3757513"/>
          </a:xfrm>
          <a:prstGeom prst="rect">
            <a:avLst/>
          </a:prstGeom>
        </p:spPr>
      </p:pic>
      <p:pic>
        <p:nvPicPr>
          <p:cNvPr id="5" name="Picture 4">
            <a:extLst>
              <a:ext uri="{FF2B5EF4-FFF2-40B4-BE49-F238E27FC236}">
                <a16:creationId xmlns:a16="http://schemas.microsoft.com/office/drawing/2014/main" id="{AD364705-0564-4357-8282-759EEF5E332C}"/>
              </a:ext>
            </a:extLst>
          </p:cNvPr>
          <p:cNvPicPr>
            <a:picLocks noChangeAspect="1"/>
          </p:cNvPicPr>
          <p:nvPr/>
        </p:nvPicPr>
        <p:blipFill rotWithShape="1">
          <a:blip r:embed="rId3"/>
          <a:srcRect l="15877" t="9258" r="46136" b="32768"/>
          <a:stretch/>
        </p:blipFill>
        <p:spPr>
          <a:xfrm>
            <a:off x="2567047" y="1377537"/>
            <a:ext cx="3851566" cy="3214577"/>
          </a:xfrm>
          <a:prstGeom prst="rect">
            <a:avLst/>
          </a:prstGeom>
        </p:spPr>
      </p:pic>
      <p:pic>
        <p:nvPicPr>
          <p:cNvPr id="6" name="Picture 5">
            <a:extLst>
              <a:ext uri="{FF2B5EF4-FFF2-40B4-BE49-F238E27FC236}">
                <a16:creationId xmlns:a16="http://schemas.microsoft.com/office/drawing/2014/main" id="{152C7C07-50B4-48A6-BA02-15B9A4B71E8C}"/>
              </a:ext>
            </a:extLst>
          </p:cNvPr>
          <p:cNvPicPr>
            <a:picLocks noChangeAspect="1"/>
          </p:cNvPicPr>
          <p:nvPr/>
        </p:nvPicPr>
        <p:blipFill rotWithShape="1">
          <a:blip r:embed="rId4"/>
          <a:srcRect l="15487" t="26445" r="47452" b="36954"/>
          <a:stretch/>
        </p:blipFill>
        <p:spPr>
          <a:xfrm>
            <a:off x="6595222" y="1377537"/>
            <a:ext cx="4134631" cy="2233027"/>
          </a:xfrm>
          <a:prstGeom prst="rect">
            <a:avLst/>
          </a:prstGeom>
        </p:spPr>
      </p:pic>
    </p:spTree>
    <p:extLst>
      <p:ext uri="{BB962C8B-B14F-4D97-AF65-F5344CB8AC3E}">
        <p14:creationId xmlns:p14="http://schemas.microsoft.com/office/powerpoint/2010/main" val="2273447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2AAFC-A903-4394-B66C-21E5CEB385E0}"/>
              </a:ext>
            </a:extLst>
          </p:cNvPr>
          <p:cNvSpPr>
            <a:spLocks noGrp="1"/>
          </p:cNvSpPr>
          <p:nvPr>
            <p:ph type="title"/>
          </p:nvPr>
        </p:nvSpPr>
        <p:spPr/>
        <p:txBody>
          <a:bodyPr/>
          <a:lstStyle/>
          <a:p>
            <a:r>
              <a:rPr lang="en-GB" dirty="0"/>
              <a:t>Security </a:t>
            </a:r>
          </a:p>
        </p:txBody>
      </p:sp>
      <p:sp>
        <p:nvSpPr>
          <p:cNvPr id="3" name="Content Placeholder 2">
            <a:extLst>
              <a:ext uri="{FF2B5EF4-FFF2-40B4-BE49-F238E27FC236}">
                <a16:creationId xmlns:a16="http://schemas.microsoft.com/office/drawing/2014/main" id="{9165B751-0AD4-4D84-BCC2-36A859072BCC}"/>
              </a:ext>
            </a:extLst>
          </p:cNvPr>
          <p:cNvSpPr>
            <a:spLocks noGrp="1"/>
          </p:cNvSpPr>
          <p:nvPr>
            <p:ph idx="1"/>
          </p:nvPr>
        </p:nvSpPr>
        <p:spPr>
          <a:xfrm>
            <a:off x="4310743" y="1825625"/>
            <a:ext cx="7043057" cy="4351338"/>
          </a:xfrm>
        </p:spPr>
        <p:txBody>
          <a:bodyPr/>
          <a:lstStyle/>
          <a:p>
            <a:r>
              <a:rPr lang="en-GB" dirty="0"/>
              <a:t>In this project, we decided to all use SHA-256 and the salt of PRC$252GROUPL to salt and hash the passwords.	</a:t>
            </a:r>
          </a:p>
        </p:txBody>
      </p:sp>
      <p:pic>
        <p:nvPicPr>
          <p:cNvPr id="4" name="Picture 3">
            <a:extLst>
              <a:ext uri="{FF2B5EF4-FFF2-40B4-BE49-F238E27FC236}">
                <a16:creationId xmlns:a16="http://schemas.microsoft.com/office/drawing/2014/main" id="{1BF17BA6-9D3A-4452-B82E-81DF31AF9BBF}"/>
              </a:ext>
            </a:extLst>
          </p:cNvPr>
          <p:cNvPicPr>
            <a:picLocks noChangeAspect="1"/>
          </p:cNvPicPr>
          <p:nvPr/>
        </p:nvPicPr>
        <p:blipFill rotWithShape="1">
          <a:blip r:embed="rId2"/>
          <a:srcRect l="15633" t="29918" r="57338" b="45147"/>
          <a:stretch/>
        </p:blipFill>
        <p:spPr>
          <a:xfrm>
            <a:off x="838200" y="1825625"/>
            <a:ext cx="3295402" cy="1662547"/>
          </a:xfrm>
          <a:prstGeom prst="rect">
            <a:avLst/>
          </a:prstGeom>
        </p:spPr>
      </p:pic>
      <p:pic>
        <p:nvPicPr>
          <p:cNvPr id="5" name="Picture 4">
            <a:extLst>
              <a:ext uri="{FF2B5EF4-FFF2-40B4-BE49-F238E27FC236}">
                <a16:creationId xmlns:a16="http://schemas.microsoft.com/office/drawing/2014/main" id="{A09CC531-CFAA-4B07-95BB-04E19F3AD38C}"/>
              </a:ext>
            </a:extLst>
          </p:cNvPr>
          <p:cNvPicPr>
            <a:picLocks noChangeAspect="1"/>
          </p:cNvPicPr>
          <p:nvPr/>
        </p:nvPicPr>
        <p:blipFill rotWithShape="1">
          <a:blip r:embed="rId3"/>
          <a:srcRect l="342" t="10394" r="22030" b="77468"/>
          <a:stretch/>
        </p:blipFill>
        <p:spPr>
          <a:xfrm>
            <a:off x="838200" y="4001294"/>
            <a:ext cx="9464633" cy="801584"/>
          </a:xfrm>
          <a:prstGeom prst="rect">
            <a:avLst/>
          </a:prstGeom>
        </p:spPr>
      </p:pic>
    </p:spTree>
    <p:extLst>
      <p:ext uri="{BB962C8B-B14F-4D97-AF65-F5344CB8AC3E}">
        <p14:creationId xmlns:p14="http://schemas.microsoft.com/office/powerpoint/2010/main" val="1396651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BC543-A68E-45A3-AD6F-5E52728B654C}"/>
              </a:ext>
            </a:extLst>
          </p:cNvPr>
          <p:cNvSpPr>
            <a:spLocks noGrp="1"/>
          </p:cNvSpPr>
          <p:nvPr>
            <p:ph type="title"/>
          </p:nvPr>
        </p:nvSpPr>
        <p:spPr>
          <a:xfrm>
            <a:off x="974766" y="2567997"/>
            <a:ext cx="10515600" cy="1325563"/>
          </a:xfrm>
        </p:spPr>
        <p:txBody>
          <a:bodyPr/>
          <a:lstStyle/>
          <a:p>
            <a:r>
              <a:rPr lang="en-GB" dirty="0"/>
              <a:t>Questions?</a:t>
            </a:r>
          </a:p>
        </p:txBody>
      </p:sp>
    </p:spTree>
    <p:extLst>
      <p:ext uri="{BB962C8B-B14F-4D97-AF65-F5344CB8AC3E}">
        <p14:creationId xmlns:p14="http://schemas.microsoft.com/office/powerpoint/2010/main" val="2711886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5C98D-7B59-4BC0-BD58-AA796F92B776}"/>
              </a:ext>
            </a:extLst>
          </p:cNvPr>
          <p:cNvSpPr>
            <a:spLocks noGrp="1"/>
          </p:cNvSpPr>
          <p:nvPr>
            <p:ph type="title"/>
          </p:nvPr>
        </p:nvSpPr>
        <p:spPr/>
        <p:txBody>
          <a:bodyPr/>
          <a:lstStyle/>
          <a:p>
            <a:r>
              <a:rPr lang="en-GB" dirty="0"/>
              <a:t>User Stories and key areas for the application</a:t>
            </a:r>
          </a:p>
        </p:txBody>
      </p:sp>
      <p:sp>
        <p:nvSpPr>
          <p:cNvPr id="3" name="Content Placeholder 2">
            <a:extLst>
              <a:ext uri="{FF2B5EF4-FFF2-40B4-BE49-F238E27FC236}">
                <a16:creationId xmlns:a16="http://schemas.microsoft.com/office/drawing/2014/main" id="{C5EAA143-FDED-48A2-B419-4247423C8FDC}"/>
              </a:ext>
            </a:extLst>
          </p:cNvPr>
          <p:cNvSpPr>
            <a:spLocks noGrp="1"/>
          </p:cNvSpPr>
          <p:nvPr>
            <p:ph idx="1"/>
          </p:nvPr>
        </p:nvSpPr>
        <p:spPr/>
        <p:txBody>
          <a:bodyPr>
            <a:normAutofit/>
          </a:bodyPr>
          <a:lstStyle/>
          <a:p>
            <a:r>
              <a:rPr lang="en-GB" dirty="0"/>
              <a:t>As a staff member I would like to view all journeys.</a:t>
            </a:r>
          </a:p>
          <a:p>
            <a:r>
              <a:rPr lang="en-GB" dirty="0"/>
              <a:t>As a staff member I would like to see additional information for journeys (bookings and platform information).</a:t>
            </a:r>
          </a:p>
          <a:p>
            <a:r>
              <a:rPr lang="en-GB" dirty="0"/>
              <a:t>As a staff member I would like to view my personal shifts.</a:t>
            </a:r>
          </a:p>
          <a:p>
            <a:r>
              <a:rPr lang="en-GB" dirty="0"/>
              <a:t>As a staff member I would like to edit my profile.</a:t>
            </a:r>
          </a:p>
          <a:p>
            <a:r>
              <a:rPr lang="en-GB" dirty="0"/>
              <a:t>If I have the default password, I would like to be told to change it.</a:t>
            </a:r>
          </a:p>
          <a:p>
            <a:r>
              <a:rPr lang="en-GB" dirty="0"/>
              <a:t>As a staff member I would like to sort the tables to view a specific shift or journey.</a:t>
            </a:r>
          </a:p>
          <a:p>
            <a:endParaRPr lang="en-GB" dirty="0"/>
          </a:p>
        </p:txBody>
      </p:sp>
    </p:spTree>
    <p:extLst>
      <p:ext uri="{BB962C8B-B14F-4D97-AF65-F5344CB8AC3E}">
        <p14:creationId xmlns:p14="http://schemas.microsoft.com/office/powerpoint/2010/main" val="1008005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ECF57-B89C-46E4-A5B8-A149CE629CA7}"/>
              </a:ext>
            </a:extLst>
          </p:cNvPr>
          <p:cNvSpPr>
            <a:spLocks noGrp="1"/>
          </p:cNvSpPr>
          <p:nvPr>
            <p:ph type="title"/>
          </p:nvPr>
        </p:nvSpPr>
        <p:spPr/>
        <p:txBody>
          <a:bodyPr/>
          <a:lstStyle/>
          <a:p>
            <a:r>
              <a:rPr lang="en-GB" dirty="0"/>
              <a:t>Staff application- technical details</a:t>
            </a:r>
          </a:p>
        </p:txBody>
      </p:sp>
      <p:sp>
        <p:nvSpPr>
          <p:cNvPr id="3" name="Content Placeholder 2">
            <a:extLst>
              <a:ext uri="{FF2B5EF4-FFF2-40B4-BE49-F238E27FC236}">
                <a16:creationId xmlns:a16="http://schemas.microsoft.com/office/drawing/2014/main" id="{841DEDAD-30ED-4D82-BC9C-9FC58DBEEBC6}"/>
              </a:ext>
            </a:extLst>
          </p:cNvPr>
          <p:cNvSpPr>
            <a:spLocks noGrp="1"/>
          </p:cNvSpPr>
          <p:nvPr>
            <p:ph idx="1"/>
          </p:nvPr>
        </p:nvSpPr>
        <p:spPr/>
        <p:txBody>
          <a:bodyPr/>
          <a:lstStyle/>
          <a:p>
            <a:r>
              <a:rPr lang="en-GB" dirty="0"/>
              <a:t>Model-View-Controller based application</a:t>
            </a:r>
          </a:p>
          <a:p>
            <a:r>
              <a:rPr lang="en-GB" dirty="0"/>
              <a:t>Secure Login</a:t>
            </a:r>
          </a:p>
          <a:p>
            <a:r>
              <a:rPr lang="en-GB" dirty="0"/>
              <a:t>Multiple Threads for auto-updating</a:t>
            </a:r>
          </a:p>
          <a:p>
            <a:r>
              <a:rPr lang="en-GB" dirty="0"/>
              <a:t>Touch screen suitable layout</a:t>
            </a:r>
          </a:p>
          <a:p>
            <a:r>
              <a:rPr lang="en-GB" dirty="0"/>
              <a:t>Professional look and feel</a:t>
            </a:r>
          </a:p>
          <a:p>
            <a:r>
              <a:rPr lang="en-GB" dirty="0"/>
              <a:t>Unique login</a:t>
            </a:r>
          </a:p>
          <a:p>
            <a:r>
              <a:rPr lang="en-GB" dirty="0"/>
              <a:t>Logout </a:t>
            </a:r>
          </a:p>
          <a:p>
            <a:r>
              <a:rPr lang="en-GB" dirty="0"/>
              <a:t>Junit testing </a:t>
            </a:r>
          </a:p>
        </p:txBody>
      </p:sp>
    </p:spTree>
    <p:extLst>
      <p:ext uri="{BB962C8B-B14F-4D97-AF65-F5344CB8AC3E}">
        <p14:creationId xmlns:p14="http://schemas.microsoft.com/office/powerpoint/2010/main" val="3111229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9B805-7EE8-42E0-A794-34C3332BE173}"/>
              </a:ext>
            </a:extLst>
          </p:cNvPr>
          <p:cNvSpPr>
            <a:spLocks noGrp="1"/>
          </p:cNvSpPr>
          <p:nvPr>
            <p:ph type="title"/>
          </p:nvPr>
        </p:nvSpPr>
        <p:spPr/>
        <p:txBody>
          <a:bodyPr/>
          <a:lstStyle/>
          <a:p>
            <a:r>
              <a:rPr lang="en-GB" dirty="0"/>
              <a:t>Logging In and General Design</a:t>
            </a:r>
          </a:p>
        </p:txBody>
      </p:sp>
      <p:sp>
        <p:nvSpPr>
          <p:cNvPr id="3" name="Content Placeholder 2">
            <a:extLst>
              <a:ext uri="{FF2B5EF4-FFF2-40B4-BE49-F238E27FC236}">
                <a16:creationId xmlns:a16="http://schemas.microsoft.com/office/drawing/2014/main" id="{F53FDE0C-D214-40B1-8716-F8130BAAA5F3}"/>
              </a:ext>
            </a:extLst>
          </p:cNvPr>
          <p:cNvSpPr>
            <a:spLocks noGrp="1"/>
          </p:cNvSpPr>
          <p:nvPr>
            <p:ph idx="1"/>
          </p:nvPr>
        </p:nvSpPr>
        <p:spPr>
          <a:xfrm>
            <a:off x="7291448" y="1825625"/>
            <a:ext cx="4062351" cy="4351338"/>
          </a:xfrm>
        </p:spPr>
        <p:txBody>
          <a:bodyPr/>
          <a:lstStyle/>
          <a:p>
            <a:r>
              <a:rPr lang="en-GB" dirty="0"/>
              <a:t>The email address is partially filled just for usability. </a:t>
            </a:r>
          </a:p>
          <a:p>
            <a:r>
              <a:rPr lang="en-GB" dirty="0"/>
              <a:t>The general design is in-keeping with the web.</a:t>
            </a:r>
          </a:p>
          <a:p>
            <a:r>
              <a:rPr lang="en-GB" dirty="0"/>
              <a:t>Large and clear buttons and fonts are used.</a:t>
            </a:r>
          </a:p>
        </p:txBody>
      </p:sp>
      <p:pic>
        <p:nvPicPr>
          <p:cNvPr id="5" name="Picture 4">
            <a:extLst>
              <a:ext uri="{FF2B5EF4-FFF2-40B4-BE49-F238E27FC236}">
                <a16:creationId xmlns:a16="http://schemas.microsoft.com/office/drawing/2014/main" id="{3CA197CD-7C39-465A-BA40-F53C9734ADB4}"/>
              </a:ext>
            </a:extLst>
          </p:cNvPr>
          <p:cNvPicPr>
            <a:picLocks noChangeAspect="1"/>
          </p:cNvPicPr>
          <p:nvPr/>
        </p:nvPicPr>
        <p:blipFill>
          <a:blip r:embed="rId2"/>
          <a:stretch>
            <a:fillRect/>
          </a:stretch>
        </p:blipFill>
        <p:spPr>
          <a:xfrm>
            <a:off x="838200" y="1546761"/>
            <a:ext cx="6506589" cy="3764478"/>
          </a:xfrm>
          <a:prstGeom prst="rect">
            <a:avLst/>
          </a:prstGeom>
        </p:spPr>
      </p:pic>
    </p:spTree>
    <p:extLst>
      <p:ext uri="{BB962C8B-B14F-4D97-AF65-F5344CB8AC3E}">
        <p14:creationId xmlns:p14="http://schemas.microsoft.com/office/powerpoint/2010/main" val="804063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3CE36-5FF0-4A30-BDC8-E463B20EB8DD}"/>
              </a:ext>
            </a:extLst>
          </p:cNvPr>
          <p:cNvSpPr>
            <a:spLocks noGrp="1"/>
          </p:cNvSpPr>
          <p:nvPr>
            <p:ph type="title"/>
          </p:nvPr>
        </p:nvSpPr>
        <p:spPr/>
        <p:txBody>
          <a:bodyPr/>
          <a:lstStyle/>
          <a:p>
            <a:r>
              <a:rPr lang="en-GB" dirty="0"/>
              <a:t>Viewing Journeys</a:t>
            </a:r>
          </a:p>
        </p:txBody>
      </p:sp>
      <p:pic>
        <p:nvPicPr>
          <p:cNvPr id="4" name="Content Placeholder 3">
            <a:extLst>
              <a:ext uri="{FF2B5EF4-FFF2-40B4-BE49-F238E27FC236}">
                <a16:creationId xmlns:a16="http://schemas.microsoft.com/office/drawing/2014/main" id="{0769CFF2-641C-4653-9DEE-6034C86B782F}"/>
              </a:ext>
            </a:extLst>
          </p:cNvPr>
          <p:cNvPicPr>
            <a:picLocks noGrp="1" noChangeAspect="1"/>
          </p:cNvPicPr>
          <p:nvPr>
            <p:ph idx="1"/>
          </p:nvPr>
        </p:nvPicPr>
        <p:blipFill>
          <a:blip r:embed="rId2"/>
          <a:stretch>
            <a:fillRect/>
          </a:stretch>
        </p:blipFill>
        <p:spPr>
          <a:xfrm>
            <a:off x="934248" y="1297173"/>
            <a:ext cx="7520927" cy="4351338"/>
          </a:xfrm>
          <a:prstGeom prst="rect">
            <a:avLst/>
          </a:prstGeom>
        </p:spPr>
      </p:pic>
      <p:sp>
        <p:nvSpPr>
          <p:cNvPr id="5" name="TextBox 4">
            <a:extLst>
              <a:ext uri="{FF2B5EF4-FFF2-40B4-BE49-F238E27FC236}">
                <a16:creationId xmlns:a16="http://schemas.microsoft.com/office/drawing/2014/main" id="{D8F949E1-AD8E-4198-A924-8F55694A4666}"/>
              </a:ext>
            </a:extLst>
          </p:cNvPr>
          <p:cNvSpPr txBox="1"/>
          <p:nvPr/>
        </p:nvSpPr>
        <p:spPr>
          <a:xfrm>
            <a:off x="8551224" y="1419101"/>
            <a:ext cx="3110346" cy="1754326"/>
          </a:xfrm>
          <a:prstGeom prst="rect">
            <a:avLst/>
          </a:prstGeom>
          <a:noFill/>
        </p:spPr>
        <p:txBody>
          <a:bodyPr wrap="square" rtlCol="0">
            <a:spAutoFit/>
          </a:bodyPr>
          <a:lstStyle/>
          <a:p>
            <a:r>
              <a:rPr lang="en-GB" dirty="0"/>
              <a:t>This is the default view for the journey table, from the side you can see that there are several combination boxes, which only show the available options, to sort the tables.</a:t>
            </a:r>
          </a:p>
        </p:txBody>
      </p:sp>
    </p:spTree>
    <p:extLst>
      <p:ext uri="{BB962C8B-B14F-4D97-AF65-F5344CB8AC3E}">
        <p14:creationId xmlns:p14="http://schemas.microsoft.com/office/powerpoint/2010/main" val="3429121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066DE-660B-492A-9980-2BD6C5230526}"/>
              </a:ext>
            </a:extLst>
          </p:cNvPr>
          <p:cNvSpPr>
            <a:spLocks noGrp="1"/>
          </p:cNvSpPr>
          <p:nvPr>
            <p:ph type="title"/>
          </p:nvPr>
        </p:nvSpPr>
        <p:spPr/>
        <p:txBody>
          <a:bodyPr/>
          <a:lstStyle/>
          <a:p>
            <a:r>
              <a:rPr lang="en-GB" dirty="0"/>
              <a:t>Additional Journey Details</a:t>
            </a:r>
          </a:p>
        </p:txBody>
      </p:sp>
      <p:sp>
        <p:nvSpPr>
          <p:cNvPr id="3" name="Content Placeholder 2">
            <a:extLst>
              <a:ext uri="{FF2B5EF4-FFF2-40B4-BE49-F238E27FC236}">
                <a16:creationId xmlns:a16="http://schemas.microsoft.com/office/drawing/2014/main" id="{CF2E2DD6-BDE2-4241-A06E-63134C9AA332}"/>
              </a:ext>
            </a:extLst>
          </p:cNvPr>
          <p:cNvSpPr>
            <a:spLocks noGrp="1"/>
          </p:cNvSpPr>
          <p:nvPr>
            <p:ph idx="1"/>
          </p:nvPr>
        </p:nvSpPr>
        <p:spPr>
          <a:xfrm>
            <a:off x="7689272" y="1825625"/>
            <a:ext cx="3664527" cy="4351338"/>
          </a:xfrm>
        </p:spPr>
        <p:txBody>
          <a:bodyPr/>
          <a:lstStyle/>
          <a:p>
            <a:r>
              <a:rPr lang="en-GB" dirty="0"/>
              <a:t>This is the message box that appears when the user clicks a specific row. The row shown is for journey 22, you can see the seats that are booked on the journey with time and date with platform information.</a:t>
            </a:r>
          </a:p>
        </p:txBody>
      </p:sp>
      <p:pic>
        <p:nvPicPr>
          <p:cNvPr id="5" name="Picture 4">
            <a:extLst>
              <a:ext uri="{FF2B5EF4-FFF2-40B4-BE49-F238E27FC236}">
                <a16:creationId xmlns:a16="http://schemas.microsoft.com/office/drawing/2014/main" id="{E6A53B2A-79F9-4A79-B762-05A909F355C4}"/>
              </a:ext>
            </a:extLst>
          </p:cNvPr>
          <p:cNvPicPr>
            <a:picLocks noChangeAspect="1"/>
          </p:cNvPicPr>
          <p:nvPr/>
        </p:nvPicPr>
        <p:blipFill rotWithShape="1">
          <a:blip r:embed="rId2"/>
          <a:srcRect l="43052" r="14091" b="22651"/>
          <a:stretch/>
        </p:blipFill>
        <p:spPr>
          <a:xfrm>
            <a:off x="838200" y="1825625"/>
            <a:ext cx="6721434" cy="3899197"/>
          </a:xfrm>
          <a:prstGeom prst="rect">
            <a:avLst/>
          </a:prstGeom>
        </p:spPr>
      </p:pic>
    </p:spTree>
    <p:extLst>
      <p:ext uri="{BB962C8B-B14F-4D97-AF65-F5344CB8AC3E}">
        <p14:creationId xmlns:p14="http://schemas.microsoft.com/office/powerpoint/2010/main" val="358860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9DFF1-C054-4660-A438-B2DD26C7A549}"/>
              </a:ext>
            </a:extLst>
          </p:cNvPr>
          <p:cNvSpPr>
            <a:spLocks noGrp="1"/>
          </p:cNvSpPr>
          <p:nvPr>
            <p:ph type="title"/>
          </p:nvPr>
        </p:nvSpPr>
        <p:spPr/>
        <p:txBody>
          <a:bodyPr/>
          <a:lstStyle/>
          <a:p>
            <a:r>
              <a:rPr lang="en-GB" dirty="0"/>
              <a:t>Sorting table</a:t>
            </a:r>
          </a:p>
        </p:txBody>
      </p:sp>
      <p:sp>
        <p:nvSpPr>
          <p:cNvPr id="3" name="Content Placeholder 2">
            <a:extLst>
              <a:ext uri="{FF2B5EF4-FFF2-40B4-BE49-F238E27FC236}">
                <a16:creationId xmlns:a16="http://schemas.microsoft.com/office/drawing/2014/main" id="{5DFAB25D-32D4-4572-98DE-944288045540}"/>
              </a:ext>
            </a:extLst>
          </p:cNvPr>
          <p:cNvSpPr>
            <a:spLocks noGrp="1"/>
          </p:cNvSpPr>
          <p:nvPr>
            <p:ph idx="1"/>
          </p:nvPr>
        </p:nvSpPr>
        <p:spPr>
          <a:xfrm>
            <a:off x="563053" y="4216336"/>
            <a:ext cx="7797176" cy="2540724"/>
          </a:xfrm>
        </p:spPr>
        <p:txBody>
          <a:bodyPr>
            <a:normAutofit/>
          </a:bodyPr>
          <a:lstStyle/>
          <a:p>
            <a:r>
              <a:rPr lang="en-GB" sz="2400" dirty="0"/>
              <a:t>As shown, the combination boxes can be used in unison to find a specific journey is the user is unsure of the journey ID.</a:t>
            </a:r>
          </a:p>
        </p:txBody>
      </p:sp>
      <p:pic>
        <p:nvPicPr>
          <p:cNvPr id="4" name="Picture 3">
            <a:extLst>
              <a:ext uri="{FF2B5EF4-FFF2-40B4-BE49-F238E27FC236}">
                <a16:creationId xmlns:a16="http://schemas.microsoft.com/office/drawing/2014/main" id="{26CE0346-F6B6-4579-8E6E-19B540E4C5D5}"/>
              </a:ext>
            </a:extLst>
          </p:cNvPr>
          <p:cNvPicPr>
            <a:picLocks noChangeAspect="1"/>
          </p:cNvPicPr>
          <p:nvPr/>
        </p:nvPicPr>
        <p:blipFill>
          <a:blip r:embed="rId2"/>
          <a:stretch>
            <a:fillRect/>
          </a:stretch>
        </p:blipFill>
        <p:spPr>
          <a:xfrm>
            <a:off x="617515" y="1361586"/>
            <a:ext cx="4934199" cy="2854750"/>
          </a:xfrm>
          <a:prstGeom prst="rect">
            <a:avLst/>
          </a:prstGeom>
        </p:spPr>
      </p:pic>
      <p:pic>
        <p:nvPicPr>
          <p:cNvPr id="5" name="Picture 4">
            <a:extLst>
              <a:ext uri="{FF2B5EF4-FFF2-40B4-BE49-F238E27FC236}">
                <a16:creationId xmlns:a16="http://schemas.microsoft.com/office/drawing/2014/main" id="{28FAAD2E-13F8-45C2-8B55-54041B604B74}"/>
              </a:ext>
            </a:extLst>
          </p:cNvPr>
          <p:cNvPicPr>
            <a:picLocks noChangeAspect="1"/>
          </p:cNvPicPr>
          <p:nvPr/>
        </p:nvPicPr>
        <p:blipFill>
          <a:blip r:embed="rId3"/>
          <a:stretch>
            <a:fillRect/>
          </a:stretch>
        </p:blipFill>
        <p:spPr>
          <a:xfrm>
            <a:off x="5842659" y="1361586"/>
            <a:ext cx="4934199" cy="2854750"/>
          </a:xfrm>
          <a:prstGeom prst="rect">
            <a:avLst/>
          </a:prstGeom>
        </p:spPr>
      </p:pic>
    </p:spTree>
    <p:extLst>
      <p:ext uri="{BB962C8B-B14F-4D97-AF65-F5344CB8AC3E}">
        <p14:creationId xmlns:p14="http://schemas.microsoft.com/office/powerpoint/2010/main" val="2974526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D52F1-0EB4-45A2-9792-C7D7E358967F}"/>
              </a:ext>
            </a:extLst>
          </p:cNvPr>
          <p:cNvSpPr>
            <a:spLocks noGrp="1"/>
          </p:cNvSpPr>
          <p:nvPr>
            <p:ph type="title"/>
          </p:nvPr>
        </p:nvSpPr>
        <p:spPr/>
        <p:txBody>
          <a:bodyPr/>
          <a:lstStyle/>
          <a:p>
            <a:r>
              <a:rPr lang="en-GB" dirty="0"/>
              <a:t>Viewing shifts</a:t>
            </a:r>
          </a:p>
        </p:txBody>
      </p:sp>
      <p:sp>
        <p:nvSpPr>
          <p:cNvPr id="3" name="Content Placeholder 2">
            <a:extLst>
              <a:ext uri="{FF2B5EF4-FFF2-40B4-BE49-F238E27FC236}">
                <a16:creationId xmlns:a16="http://schemas.microsoft.com/office/drawing/2014/main" id="{77E58884-900F-4DE7-807F-6B6A15ACDC81}"/>
              </a:ext>
            </a:extLst>
          </p:cNvPr>
          <p:cNvSpPr>
            <a:spLocks noGrp="1"/>
          </p:cNvSpPr>
          <p:nvPr>
            <p:ph idx="1"/>
          </p:nvPr>
        </p:nvSpPr>
        <p:spPr>
          <a:xfrm>
            <a:off x="7475518" y="1825625"/>
            <a:ext cx="3878282" cy="4351338"/>
          </a:xfrm>
        </p:spPr>
        <p:txBody>
          <a:bodyPr/>
          <a:lstStyle/>
          <a:p>
            <a:r>
              <a:rPr lang="en-GB" dirty="0"/>
              <a:t>This is the shifts table, this table shows the information about what journey the logged in staff member is assigned to.</a:t>
            </a:r>
          </a:p>
        </p:txBody>
      </p:sp>
      <p:pic>
        <p:nvPicPr>
          <p:cNvPr id="4" name="Picture 3">
            <a:extLst>
              <a:ext uri="{FF2B5EF4-FFF2-40B4-BE49-F238E27FC236}">
                <a16:creationId xmlns:a16="http://schemas.microsoft.com/office/drawing/2014/main" id="{9EF4E1C9-C7C7-4201-9B16-D447EF189F4F}"/>
              </a:ext>
            </a:extLst>
          </p:cNvPr>
          <p:cNvPicPr>
            <a:picLocks noChangeAspect="1"/>
          </p:cNvPicPr>
          <p:nvPr/>
        </p:nvPicPr>
        <p:blipFill>
          <a:blip r:embed="rId2"/>
          <a:stretch>
            <a:fillRect/>
          </a:stretch>
        </p:blipFill>
        <p:spPr>
          <a:xfrm>
            <a:off x="838199" y="1638794"/>
            <a:ext cx="6215743" cy="3596205"/>
          </a:xfrm>
          <a:prstGeom prst="rect">
            <a:avLst/>
          </a:prstGeom>
        </p:spPr>
      </p:pic>
    </p:spTree>
    <p:extLst>
      <p:ext uri="{BB962C8B-B14F-4D97-AF65-F5344CB8AC3E}">
        <p14:creationId xmlns:p14="http://schemas.microsoft.com/office/powerpoint/2010/main" val="1228863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D0CF-CFD6-490A-8FDE-FDD0D5602D88}"/>
              </a:ext>
            </a:extLst>
          </p:cNvPr>
          <p:cNvSpPr>
            <a:spLocks noGrp="1"/>
          </p:cNvSpPr>
          <p:nvPr>
            <p:ph type="title"/>
          </p:nvPr>
        </p:nvSpPr>
        <p:spPr/>
        <p:txBody>
          <a:bodyPr/>
          <a:lstStyle/>
          <a:p>
            <a:r>
              <a:rPr lang="en-GB" dirty="0"/>
              <a:t>Sorting the table</a:t>
            </a:r>
          </a:p>
        </p:txBody>
      </p:sp>
      <p:sp>
        <p:nvSpPr>
          <p:cNvPr id="3" name="Content Placeholder 2">
            <a:extLst>
              <a:ext uri="{FF2B5EF4-FFF2-40B4-BE49-F238E27FC236}">
                <a16:creationId xmlns:a16="http://schemas.microsoft.com/office/drawing/2014/main" id="{55B3794E-F9F2-47D9-BCBB-D18482048B1D}"/>
              </a:ext>
            </a:extLst>
          </p:cNvPr>
          <p:cNvSpPr>
            <a:spLocks noGrp="1"/>
          </p:cNvSpPr>
          <p:nvPr>
            <p:ph idx="1"/>
          </p:nvPr>
        </p:nvSpPr>
        <p:spPr>
          <a:xfrm>
            <a:off x="7653646" y="1825625"/>
            <a:ext cx="4334494" cy="4351338"/>
          </a:xfrm>
        </p:spPr>
        <p:txBody>
          <a:bodyPr/>
          <a:lstStyle/>
          <a:p>
            <a:r>
              <a:rPr lang="en-GB" dirty="0"/>
              <a:t>The drop down menu allows the staff member to view only specific shifts.</a:t>
            </a:r>
          </a:p>
          <a:p>
            <a:r>
              <a:rPr lang="en-GB" dirty="0"/>
              <a:t>The times in the drop down are the departure date/time, e.g. the start time of the shift/trip.</a:t>
            </a:r>
          </a:p>
        </p:txBody>
      </p:sp>
      <p:pic>
        <p:nvPicPr>
          <p:cNvPr id="4" name="Picture 3">
            <a:extLst>
              <a:ext uri="{FF2B5EF4-FFF2-40B4-BE49-F238E27FC236}">
                <a16:creationId xmlns:a16="http://schemas.microsoft.com/office/drawing/2014/main" id="{00E07D3F-D1F7-405C-A416-4DEFF7BC76D8}"/>
              </a:ext>
            </a:extLst>
          </p:cNvPr>
          <p:cNvPicPr>
            <a:picLocks noChangeAspect="1"/>
          </p:cNvPicPr>
          <p:nvPr/>
        </p:nvPicPr>
        <p:blipFill>
          <a:blip r:embed="rId2"/>
          <a:stretch>
            <a:fillRect/>
          </a:stretch>
        </p:blipFill>
        <p:spPr>
          <a:xfrm>
            <a:off x="838200" y="1599994"/>
            <a:ext cx="6767932" cy="3915682"/>
          </a:xfrm>
          <a:prstGeom prst="rect">
            <a:avLst/>
          </a:prstGeom>
        </p:spPr>
      </p:pic>
    </p:spTree>
    <p:extLst>
      <p:ext uri="{BB962C8B-B14F-4D97-AF65-F5344CB8AC3E}">
        <p14:creationId xmlns:p14="http://schemas.microsoft.com/office/powerpoint/2010/main" val="11650709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659</Words>
  <Application>Microsoft Office PowerPoint</Application>
  <PresentationFormat>Widescreen</PresentationFormat>
  <Paragraphs>55</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Staff Application</vt:lpstr>
      <vt:lpstr>User Stories and key areas for the application</vt:lpstr>
      <vt:lpstr>Staff application- technical details</vt:lpstr>
      <vt:lpstr>Logging In and General Design</vt:lpstr>
      <vt:lpstr>Viewing Journeys</vt:lpstr>
      <vt:lpstr>Additional Journey Details</vt:lpstr>
      <vt:lpstr>Sorting table</vt:lpstr>
      <vt:lpstr>Viewing shifts</vt:lpstr>
      <vt:lpstr>Sorting the table</vt:lpstr>
      <vt:lpstr>Overview Page</vt:lpstr>
      <vt:lpstr>Changing Password</vt:lpstr>
      <vt:lpstr>Feature in progress- profile picture</vt:lpstr>
      <vt:lpstr>Default Password Change</vt:lpstr>
      <vt:lpstr>Technical Details</vt:lpstr>
      <vt:lpstr>Security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Staff Application</dc:title>
  <dc:creator>(s) Joseph Kilbane</dc:creator>
  <cp:lastModifiedBy>(s) Joseph Kilbane</cp:lastModifiedBy>
  <cp:revision>8</cp:revision>
  <dcterms:created xsi:type="dcterms:W3CDTF">2019-04-25T15:56:42Z</dcterms:created>
  <dcterms:modified xsi:type="dcterms:W3CDTF">2019-04-25T17:04:29Z</dcterms:modified>
</cp:coreProperties>
</file>